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63" r:id="rId3"/>
    <p:sldId id="277" r:id="rId4"/>
    <p:sldId id="406" r:id="rId5"/>
    <p:sldId id="403" r:id="rId7"/>
    <p:sldId id="370" r:id="rId8"/>
    <p:sldId id="411" r:id="rId9"/>
    <p:sldId id="415" r:id="rId10"/>
    <p:sldId id="416" r:id="rId11"/>
    <p:sldId id="365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75" y="540"/>
      </p:cViewPr>
      <p:guideLst>
        <p:guide orient="horz" pos="211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8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玩家通过操作主角将画面中所有的可冰冻对象（包括地面、树、草和梯子）都变成冰。在进行冰冻的过程中，玩家需注意保持生命值，通过躲避，冰冻等手段规避怪物的攻击。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选择游玩模式，有单人和双人的，到设计的时候可能会考虑切掉一部分</a:t>
            </a:r>
            <a:r>
              <a:rPr lang="zh-CN" altLang="en-US"/>
              <a:t>功能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/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-1" fmla="*/ 2209501 w 2211099"/>
                <a:gd name="connsiteY0-2" fmla="*/ 0 h 4432548"/>
                <a:gd name="connsiteX1-3" fmla="*/ 2211099 w 2211099"/>
                <a:gd name="connsiteY1-4" fmla="*/ 2248887 h 4432548"/>
                <a:gd name="connsiteX2-5" fmla="*/ 2209501 w 2211099"/>
                <a:gd name="connsiteY2-6" fmla="*/ 4432548 h 4432548"/>
                <a:gd name="connsiteX3-7" fmla="*/ 1989997 w 2211099"/>
                <a:gd name="connsiteY3-8" fmla="*/ 4421464 h 4432548"/>
                <a:gd name="connsiteX4-9" fmla="*/ 0 w 2211099"/>
                <a:gd name="connsiteY4-10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-11" fmla="*/ 2211099 w 2302539"/>
                <a:gd name="connsiteY0-12" fmla="*/ 2248887 h 4432548"/>
                <a:gd name="connsiteX1-13" fmla="*/ 2209501 w 2302539"/>
                <a:gd name="connsiteY1-14" fmla="*/ 4432548 h 4432548"/>
                <a:gd name="connsiteX2-15" fmla="*/ 1989997 w 2302539"/>
                <a:gd name="connsiteY2-16" fmla="*/ 4421464 h 4432548"/>
                <a:gd name="connsiteX3-17" fmla="*/ 0 w 2302539"/>
                <a:gd name="connsiteY3-18" fmla="*/ 2216274 h 4432548"/>
                <a:gd name="connsiteX4-19" fmla="*/ 1989997 w 2302539"/>
                <a:gd name="connsiteY4-20" fmla="*/ 11085 h 4432548"/>
                <a:gd name="connsiteX5-21" fmla="*/ 2209501 w 2302539"/>
                <a:gd name="connsiteY5-22" fmla="*/ 0 h 4432548"/>
                <a:gd name="connsiteX6-23" fmla="*/ 2302539 w 2302539"/>
                <a:gd name="connsiteY6-24" fmla="*/ 2340327 h 4432548"/>
                <a:gd name="connsiteX0-25" fmla="*/ 2211099 w 2211099"/>
                <a:gd name="connsiteY0-26" fmla="*/ 2248887 h 4432548"/>
                <a:gd name="connsiteX1-27" fmla="*/ 2209501 w 2211099"/>
                <a:gd name="connsiteY1-28" fmla="*/ 4432548 h 4432548"/>
                <a:gd name="connsiteX2-29" fmla="*/ 1989997 w 2211099"/>
                <a:gd name="connsiteY2-30" fmla="*/ 4421464 h 4432548"/>
                <a:gd name="connsiteX3-31" fmla="*/ 0 w 2211099"/>
                <a:gd name="connsiteY3-32" fmla="*/ 2216274 h 4432548"/>
                <a:gd name="connsiteX4-33" fmla="*/ 1989997 w 2211099"/>
                <a:gd name="connsiteY4-34" fmla="*/ 11085 h 4432548"/>
                <a:gd name="connsiteX5-35" fmla="*/ 2209501 w 2211099"/>
                <a:gd name="connsiteY5-36" fmla="*/ 0 h 4432548"/>
                <a:gd name="connsiteX0-37" fmla="*/ 2209501 w 2209501"/>
                <a:gd name="connsiteY0-38" fmla="*/ 4432548 h 4432548"/>
                <a:gd name="connsiteX1-39" fmla="*/ 1989997 w 2209501"/>
                <a:gd name="connsiteY1-40" fmla="*/ 4421464 h 4432548"/>
                <a:gd name="connsiteX2-41" fmla="*/ 0 w 2209501"/>
                <a:gd name="connsiteY2-42" fmla="*/ 2216274 h 4432548"/>
                <a:gd name="connsiteX3-43" fmla="*/ 1989997 w 2209501"/>
                <a:gd name="connsiteY3-44" fmla="*/ 11085 h 4432548"/>
                <a:gd name="connsiteX4-45" fmla="*/ 2209501 w 2209501"/>
                <a:gd name="connsiteY4-46" fmla="*/ 0 h 44325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-1" fmla="*/ 1310015 w 2619936"/>
                  <a:gd name="connsiteY0-2" fmla="*/ 1311964 h 2620034"/>
                  <a:gd name="connsiteX1-3" fmla="*/ 2619936 w 2619936"/>
                  <a:gd name="connsiteY1-4" fmla="*/ 1311964 h 2620034"/>
                  <a:gd name="connsiteX2-5" fmla="*/ 2613271 w 2619936"/>
                  <a:gd name="connsiteY2-6" fmla="*/ 1443959 h 2620034"/>
                  <a:gd name="connsiteX3-7" fmla="*/ 1310017 w 2619936"/>
                  <a:gd name="connsiteY3-8" fmla="*/ 2620034 h 2620034"/>
                  <a:gd name="connsiteX4-9" fmla="*/ 0 w 2619936"/>
                  <a:gd name="connsiteY4-10" fmla="*/ 1310017 h 2620034"/>
                  <a:gd name="connsiteX5-11" fmla="*/ 1176076 w 2619936"/>
                  <a:gd name="connsiteY5-12" fmla="*/ 6764 h 2620034"/>
                  <a:gd name="connsiteX6-13" fmla="*/ 1310015 w 2619936"/>
                  <a:gd name="connsiteY6-14" fmla="*/ 0 h 2620034"/>
                  <a:gd name="connsiteX7" fmla="*/ 1401455 w 2619936"/>
                  <a:gd name="connsiteY7" fmla="*/ 1403404 h 2620034"/>
                  <a:gd name="connsiteX0-15" fmla="*/ 1310015 w 2619936"/>
                  <a:gd name="connsiteY0-16" fmla="*/ 1311964 h 2620034"/>
                  <a:gd name="connsiteX1-17" fmla="*/ 2619936 w 2619936"/>
                  <a:gd name="connsiteY1-18" fmla="*/ 1311964 h 2620034"/>
                  <a:gd name="connsiteX2-19" fmla="*/ 2613271 w 2619936"/>
                  <a:gd name="connsiteY2-20" fmla="*/ 1443959 h 2620034"/>
                  <a:gd name="connsiteX3-21" fmla="*/ 1310017 w 2619936"/>
                  <a:gd name="connsiteY3-22" fmla="*/ 2620034 h 2620034"/>
                  <a:gd name="connsiteX4-23" fmla="*/ 0 w 2619936"/>
                  <a:gd name="connsiteY4-24" fmla="*/ 1310017 h 2620034"/>
                  <a:gd name="connsiteX5-25" fmla="*/ 1176076 w 2619936"/>
                  <a:gd name="connsiteY5-26" fmla="*/ 6764 h 2620034"/>
                  <a:gd name="connsiteX6-27" fmla="*/ 1310015 w 2619936"/>
                  <a:gd name="connsiteY6-28" fmla="*/ 0 h 2620034"/>
                  <a:gd name="connsiteX0-29" fmla="*/ 2619936 w 2619936"/>
                  <a:gd name="connsiteY0-30" fmla="*/ 1311964 h 2620034"/>
                  <a:gd name="connsiteX1-31" fmla="*/ 2613271 w 2619936"/>
                  <a:gd name="connsiteY1-32" fmla="*/ 1443959 h 2620034"/>
                  <a:gd name="connsiteX2-33" fmla="*/ 1310017 w 2619936"/>
                  <a:gd name="connsiteY2-34" fmla="*/ 2620034 h 2620034"/>
                  <a:gd name="connsiteX3-35" fmla="*/ 0 w 2619936"/>
                  <a:gd name="connsiteY3-36" fmla="*/ 1310017 h 2620034"/>
                  <a:gd name="connsiteX4-37" fmla="*/ 1176076 w 2619936"/>
                  <a:gd name="connsiteY4-38" fmla="*/ 6764 h 2620034"/>
                  <a:gd name="connsiteX5-39" fmla="*/ 1310015 w 2619936"/>
                  <a:gd name="connsiteY5-40" fmla="*/ 0 h 26200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-1" fmla="*/ 2422212 w 2513652"/>
                    <a:gd name="connsiteY0-2" fmla="*/ 2452564 h 2544004"/>
                    <a:gd name="connsiteX1-3" fmla="*/ 1086 w 2513652"/>
                    <a:gd name="connsiteY1-4" fmla="*/ 2452564 h 2544004"/>
                    <a:gd name="connsiteX2-5" fmla="*/ 0 w 2513652"/>
                    <a:gd name="connsiteY2-6" fmla="*/ 2429638 h 2544004"/>
                    <a:gd name="connsiteX3-7" fmla="*/ 2181576 w 2513652"/>
                    <a:gd name="connsiteY3-8" fmla="*/ 12152 h 2544004"/>
                    <a:gd name="connsiteX4-9" fmla="*/ 2422212 w 2513652"/>
                    <a:gd name="connsiteY4-10" fmla="*/ 0 h 2544004"/>
                    <a:gd name="connsiteX5" fmla="*/ 2513652 w 2513652"/>
                    <a:gd name="connsiteY5" fmla="*/ 2544004 h 2544004"/>
                    <a:gd name="connsiteX0-11" fmla="*/ 1086 w 2513652"/>
                    <a:gd name="connsiteY0-12" fmla="*/ 2452564 h 2544004"/>
                    <a:gd name="connsiteX1-13" fmla="*/ 0 w 2513652"/>
                    <a:gd name="connsiteY1-14" fmla="*/ 2429638 h 2544004"/>
                    <a:gd name="connsiteX2-15" fmla="*/ 2181576 w 2513652"/>
                    <a:gd name="connsiteY2-16" fmla="*/ 12152 h 2544004"/>
                    <a:gd name="connsiteX3-17" fmla="*/ 2422212 w 2513652"/>
                    <a:gd name="connsiteY3-18" fmla="*/ 0 h 2544004"/>
                    <a:gd name="connsiteX4-19" fmla="*/ 2513652 w 2513652"/>
                    <a:gd name="connsiteY4-20" fmla="*/ 2544004 h 2544004"/>
                    <a:gd name="connsiteX0-21" fmla="*/ 1086 w 2422212"/>
                    <a:gd name="connsiteY0-22" fmla="*/ 2452564 h 2452564"/>
                    <a:gd name="connsiteX1-23" fmla="*/ 0 w 2422212"/>
                    <a:gd name="connsiteY1-24" fmla="*/ 2429638 h 2452564"/>
                    <a:gd name="connsiteX2-25" fmla="*/ 2181576 w 2422212"/>
                    <a:gd name="connsiteY2-26" fmla="*/ 12152 h 2452564"/>
                    <a:gd name="connsiteX3-27" fmla="*/ 2422212 w 2422212"/>
                    <a:gd name="connsiteY3-28" fmla="*/ 0 h 24525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79" name="矩形: 圆角 7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0" name="矩形: 圆角 7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3" name="泪滴形 22"/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/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/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0" name="图片占位符 16"/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/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9" name="矩形: 圆角 8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>
            <a:fillRect/>
          </a:stretch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5" name="矩形: 圆角 7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5" name="椭圆 64"/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/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70" name="矩形: 圆角 6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grpSp>
        <p:nvGrpSpPr>
          <p:cNvPr id="55" name="组合 5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67" name="矩形: 圆角 66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4" name="文本框 8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120" name="矩形: 圆角 11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/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tags" Target="../tags/tag1.xml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tags" Target="../tags/tag2.xml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tags" Target="../tags/tag3.xml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3573021"/>
            <a:chOff x="0" y="1247128"/>
            <a:chExt cx="12192000" cy="2143461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1247128"/>
              <a:ext cx="12191999" cy="2143461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</p:spPr>
        </p:pic>
        <p:sp>
          <p:nvSpPr>
            <p:cNvPr id="26" name="任意多边形: 形状 25"/>
            <p:cNvSpPr/>
            <p:nvPr/>
          </p:nvSpPr>
          <p:spPr>
            <a:xfrm>
              <a:off x="0" y="1247128"/>
              <a:ext cx="12192000" cy="2143461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  <a:solidFill>
              <a:srgbClr val="0326A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>
            <a:off x="0" y="1533191"/>
            <a:ext cx="12192000" cy="1869044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38531" y="4324882"/>
            <a:ext cx="107150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326A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《冰冻双侠》课程设计期末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326A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展示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326A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8" name="副标题 16"/>
          <p:cNvSpPr txBox="1"/>
          <p:nvPr/>
        </p:nvSpPr>
        <p:spPr>
          <a:xfrm>
            <a:off x="1164000" y="5303206"/>
            <a:ext cx="9864000" cy="306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Jack Frost's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final presentation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328132" y="6053343"/>
            <a:ext cx="5349513" cy="354332"/>
            <a:chOff x="3101622" y="2952433"/>
            <a:chExt cx="5349513" cy="354332"/>
          </a:xfrm>
        </p:grpSpPr>
        <p:grpSp>
          <p:nvGrpSpPr>
            <p:cNvPr id="52" name="组合 51"/>
            <p:cNvGrpSpPr/>
            <p:nvPr/>
          </p:nvGrpSpPr>
          <p:grpSpPr>
            <a:xfrm>
              <a:off x="3101622" y="2956243"/>
              <a:ext cx="3044825" cy="350520"/>
              <a:chOff x="3101622" y="2849280"/>
              <a:chExt cx="3044825" cy="350520"/>
            </a:xfrm>
          </p:grpSpPr>
          <p:sp>
            <p:nvSpPr>
              <p:cNvPr id="56" name="矩形: 圆角 55"/>
              <p:cNvSpPr/>
              <p:nvPr/>
            </p:nvSpPr>
            <p:spPr>
              <a:xfrm>
                <a:off x="3101622" y="2859440"/>
                <a:ext cx="3044825" cy="340360"/>
              </a:xfrm>
              <a:prstGeom prst="roundRect">
                <a:avLst>
                  <a:gd name="adj" fmla="val 50000"/>
                </a:avLst>
              </a:prstGeom>
              <a:solidFill>
                <a:srgbClr val="032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" name="副标题 16"/>
              <p:cNvSpPr txBox="1"/>
              <p:nvPr/>
            </p:nvSpPr>
            <p:spPr>
              <a:xfrm>
                <a:off x="3301012" y="2849280"/>
                <a:ext cx="2521585" cy="33210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b="1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小组成员：潘樾、王晓宇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685765" y="2952433"/>
              <a:ext cx="1765370" cy="354332"/>
              <a:chOff x="4360475" y="2845470"/>
              <a:chExt cx="1765370" cy="354332"/>
            </a:xfrm>
          </p:grpSpPr>
          <p:sp>
            <p:nvSpPr>
              <p:cNvPr id="54" name="矩形: 圆角 53"/>
              <p:cNvSpPr/>
              <p:nvPr/>
            </p:nvSpPr>
            <p:spPr>
              <a:xfrm>
                <a:off x="4360475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solidFill>
                <a:srgbClr val="032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" name="副标题 16"/>
              <p:cNvSpPr txBox="1"/>
              <p:nvPr/>
            </p:nvSpPr>
            <p:spPr>
              <a:xfrm>
                <a:off x="4671978" y="2845470"/>
                <a:ext cx="1184275" cy="33210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</a:rPr>
                  <a:t>2024-01-06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</p:grpSp>
      <p:cxnSp>
        <p:nvCxnSpPr>
          <p:cNvPr id="6" name="直接连接符 5"/>
          <p:cNvCxnSpPr/>
          <p:nvPr/>
        </p:nvCxnSpPr>
        <p:spPr>
          <a:xfrm>
            <a:off x="1199456" y="5229200"/>
            <a:ext cx="9793088" cy="0"/>
          </a:xfrm>
          <a:prstGeom prst="line">
            <a:avLst/>
          </a:prstGeom>
          <a:ln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679189" y="178629"/>
            <a:ext cx="2833620" cy="2864060"/>
            <a:chOff x="4679189" y="178629"/>
            <a:chExt cx="2833620" cy="286406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3"/>
            <a:stretch>
              <a:fillRect/>
            </a:stretch>
          </p:blipFill>
          <p:spPr>
            <a:xfrm>
              <a:off x="5071301" y="2182201"/>
              <a:ext cx="2049398" cy="86048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189" y="178629"/>
              <a:ext cx="2833620" cy="225442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4026483"/>
          </a:xfr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4026489"/>
          </a:xfrm>
          <a:prstGeom prst="rect">
            <a:avLst/>
          </a:prstGeom>
          <a:gradFill>
            <a:gsLst>
              <a:gs pos="100000">
                <a:srgbClr val="0326A0"/>
              </a:gs>
              <a:gs pos="0">
                <a:srgbClr val="0326A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056185"/>
            <a:ext cx="4298873" cy="0"/>
          </a:xfrm>
          <a:prstGeom prst="line">
            <a:avLst/>
          </a:prstGeom>
          <a:ln w="1016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4224759" y="3429000"/>
            <a:ext cx="3742482" cy="982721"/>
          </a:xfrm>
          <a:prstGeom prst="roundRect">
            <a:avLst>
              <a:gd name="adj" fmla="val 50000"/>
            </a:avLst>
          </a:prstGeom>
          <a:solidFill>
            <a:srgbClr val="0326A0"/>
          </a:solidFill>
          <a:ln>
            <a:solidFill>
              <a:srgbClr val="032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4046" y="3458695"/>
            <a:ext cx="3239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01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893127" y="4056186"/>
            <a:ext cx="4298873" cy="0"/>
          </a:xfrm>
          <a:prstGeom prst="line">
            <a:avLst/>
          </a:prstGeom>
          <a:ln w="1016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18831" y="4772125"/>
            <a:ext cx="73499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游戏介绍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含演示视频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)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52695" y="5603122"/>
            <a:ext cx="20866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Segoe UI Light" panose="020B0502040204020203" pitchFamily="34" charset="0"/>
              </a:rPr>
              <a:t>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Segoe UI Light" panose="020B0502040204020203" pitchFamily="34" charset="0"/>
              </a:rPr>
              <a:t>ame’s introduction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Segoe UI Light" panose="020B0502040204020203" pitchFamily="34" charset="0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5922380" y="6572723"/>
            <a:ext cx="347240" cy="299345"/>
          </a:xfrm>
          <a:prstGeom prst="triangle">
            <a:avLst/>
          </a:prstGeom>
          <a:solidFill>
            <a:srgbClr val="032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358560"/>
            <a:ext cx="2242145" cy="6487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" t="12780" r="48793" b="24990"/>
          <a:stretch>
            <a:fillRect/>
          </a:stretch>
        </p:blipFill>
        <p:spPr>
          <a:xfrm>
            <a:off x="2122360" y="1365911"/>
            <a:ext cx="2333466" cy="67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3" t="12780" r="7479" b="24990"/>
          <a:stretch>
            <a:fillRect/>
          </a:stretch>
        </p:blipFill>
        <p:spPr>
          <a:xfrm>
            <a:off x="3585474" y="2392828"/>
            <a:ext cx="2333465" cy="67576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92" y="476578"/>
            <a:ext cx="7057674" cy="6721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游戏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介绍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274638"/>
            <a:ext cx="1891018" cy="5471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ysClr val="window" lastClr="FFFFFF">
                <a:lumMod val="50000"/>
                <a:tint val="45000"/>
                <a:satMod val="400000"/>
              </a:sys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16921" r="26123" b="26372"/>
          <a:stretch>
            <a:fillRect/>
          </a:stretch>
        </p:blipFill>
        <p:spPr>
          <a:xfrm>
            <a:off x="335360" y="6366060"/>
            <a:ext cx="1728191" cy="432048"/>
          </a:xfrm>
          <a:prstGeom prst="rect">
            <a:avLst/>
          </a:prstGeom>
        </p:spPr>
      </p:pic>
      <p:sp>
        <p:nvSpPr>
          <p:cNvPr id="31" name="矩形: 圆角 30"/>
          <p:cNvSpPr/>
          <p:nvPr/>
        </p:nvSpPr>
        <p:spPr>
          <a:xfrm>
            <a:off x="839470" y="1010285"/>
            <a:ext cx="10492740" cy="5059045"/>
          </a:xfrm>
          <a:prstGeom prst="roundRect">
            <a:avLst>
              <a:gd name="adj" fmla="val 27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32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05030" y="1196909"/>
            <a:ext cx="2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原游戏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展示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quotation-mark_32371"/>
          <p:cNvSpPr>
            <a:spLocks noChangeAspect="1"/>
          </p:cNvSpPr>
          <p:nvPr/>
        </p:nvSpPr>
        <p:spPr bwMode="auto">
          <a:xfrm>
            <a:off x="191972" y="764558"/>
            <a:ext cx="1248905" cy="115913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326A0">
              <a:alpha val="10000"/>
            </a:srgbClr>
          </a:solidFill>
          <a:ln>
            <a:noFill/>
          </a:ln>
        </p:spPr>
      </p:sp>
      <p:sp>
        <p:nvSpPr>
          <p:cNvPr id="35" name="right-quote-sign_56826"/>
          <p:cNvSpPr>
            <a:spLocks noChangeAspect="1"/>
          </p:cNvSpPr>
          <p:nvPr/>
        </p:nvSpPr>
        <p:spPr bwMode="auto">
          <a:xfrm>
            <a:off x="10704396" y="5293291"/>
            <a:ext cx="1345501" cy="118583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326A0">
              <a:alpha val="10000"/>
            </a:srgbClr>
          </a:solidFill>
          <a:ln>
            <a:noFill/>
          </a:ln>
        </p:spPr>
      </p:sp>
      <p:cxnSp>
        <p:nvCxnSpPr>
          <p:cNvPr id="37" name="直接连接符 36"/>
          <p:cNvCxnSpPr/>
          <p:nvPr/>
        </p:nvCxnSpPr>
        <p:spPr>
          <a:xfrm>
            <a:off x="5909151" y="1773212"/>
            <a:ext cx="373697" cy="0"/>
          </a:xfrm>
          <a:prstGeom prst="line">
            <a:avLst/>
          </a:prstGeom>
          <a:ln w="381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99" y="-27349"/>
            <a:ext cx="7057674" cy="6721594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15640" y="1844675"/>
            <a:ext cx="5652770" cy="41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游戏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介绍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274638"/>
            <a:ext cx="1891018" cy="5471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ysClr val="window" lastClr="FFFFFF">
                <a:lumMod val="50000"/>
                <a:tint val="45000"/>
                <a:satMod val="400000"/>
              </a:sys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16921" r="26123" b="26372"/>
          <a:stretch>
            <a:fillRect/>
          </a:stretch>
        </p:blipFill>
        <p:spPr>
          <a:xfrm>
            <a:off x="335360" y="6366060"/>
            <a:ext cx="1728191" cy="432048"/>
          </a:xfrm>
          <a:prstGeom prst="rect">
            <a:avLst/>
          </a:prstGeom>
        </p:spPr>
      </p:pic>
      <p:sp>
        <p:nvSpPr>
          <p:cNvPr id="31" name="矩形: 圆角 30"/>
          <p:cNvSpPr/>
          <p:nvPr/>
        </p:nvSpPr>
        <p:spPr>
          <a:xfrm>
            <a:off x="839470" y="1010285"/>
            <a:ext cx="10492740" cy="5059045"/>
          </a:xfrm>
          <a:prstGeom prst="roundRect">
            <a:avLst>
              <a:gd name="adj" fmla="val 27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32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05030" y="1196909"/>
            <a:ext cx="2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游戏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展示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quotation-mark_32371"/>
          <p:cNvSpPr>
            <a:spLocks noChangeAspect="1"/>
          </p:cNvSpPr>
          <p:nvPr/>
        </p:nvSpPr>
        <p:spPr bwMode="auto">
          <a:xfrm>
            <a:off x="191972" y="764558"/>
            <a:ext cx="1248905" cy="115913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326A0">
              <a:alpha val="10000"/>
            </a:srgbClr>
          </a:solidFill>
          <a:ln>
            <a:noFill/>
          </a:ln>
        </p:spPr>
      </p:sp>
      <p:sp>
        <p:nvSpPr>
          <p:cNvPr id="35" name="right-quote-sign_56826"/>
          <p:cNvSpPr>
            <a:spLocks noChangeAspect="1"/>
          </p:cNvSpPr>
          <p:nvPr/>
        </p:nvSpPr>
        <p:spPr bwMode="auto">
          <a:xfrm>
            <a:off x="10704396" y="5293291"/>
            <a:ext cx="1345501" cy="118583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326A0">
              <a:alpha val="10000"/>
            </a:srgbClr>
          </a:solidFill>
          <a:ln>
            <a:noFill/>
          </a:ln>
        </p:spPr>
      </p:sp>
      <p:cxnSp>
        <p:nvCxnSpPr>
          <p:cNvPr id="37" name="直接连接符 36"/>
          <p:cNvCxnSpPr/>
          <p:nvPr/>
        </p:nvCxnSpPr>
        <p:spPr>
          <a:xfrm>
            <a:off x="5909151" y="1773212"/>
            <a:ext cx="373697" cy="0"/>
          </a:xfrm>
          <a:prstGeom prst="line">
            <a:avLst/>
          </a:prstGeom>
          <a:ln w="381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99" y="136481"/>
            <a:ext cx="7057674" cy="6721594"/>
          </a:xfrm>
          <a:prstGeom prst="rect">
            <a:avLst/>
          </a:prstGeom>
        </p:spPr>
      </p:pic>
      <p:pic>
        <p:nvPicPr>
          <p:cNvPr id="7" name="jack_frost演示视频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19605" y="1800225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38"/>
          <a:stretch>
            <a:fillRect/>
          </a:stretch>
        </p:blipFill>
        <p:spPr>
          <a:xfrm>
            <a:off x="0" y="0"/>
            <a:ext cx="12192000" cy="4056185"/>
          </a:xfr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4026489"/>
          </a:xfrm>
          <a:prstGeom prst="rect">
            <a:avLst/>
          </a:prstGeom>
          <a:gradFill>
            <a:gsLst>
              <a:gs pos="100000">
                <a:srgbClr val="0326A0"/>
              </a:gs>
              <a:gs pos="0">
                <a:srgbClr val="0326A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056185"/>
            <a:ext cx="4298873" cy="0"/>
          </a:xfrm>
          <a:prstGeom prst="line">
            <a:avLst/>
          </a:prstGeom>
          <a:ln w="1016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4224759" y="3429000"/>
            <a:ext cx="3742482" cy="982721"/>
          </a:xfrm>
          <a:prstGeom prst="roundRect">
            <a:avLst>
              <a:gd name="adj" fmla="val 50000"/>
            </a:avLst>
          </a:prstGeom>
          <a:solidFill>
            <a:srgbClr val="0326A0"/>
          </a:solidFill>
          <a:ln>
            <a:solidFill>
              <a:srgbClr val="032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4046" y="3458695"/>
            <a:ext cx="3239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02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893127" y="4056186"/>
            <a:ext cx="4298873" cy="0"/>
          </a:xfrm>
          <a:prstGeom prst="line">
            <a:avLst/>
          </a:prstGeom>
          <a:ln w="1016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18831" y="4772125"/>
            <a:ext cx="73499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top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模块及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封装思路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5922380" y="6572723"/>
            <a:ext cx="347240" cy="299345"/>
          </a:xfrm>
          <a:prstGeom prst="triangle">
            <a:avLst/>
          </a:prstGeom>
          <a:solidFill>
            <a:srgbClr val="032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358560"/>
            <a:ext cx="2242145" cy="6487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" t="12780" r="48793" b="24990"/>
          <a:stretch>
            <a:fillRect/>
          </a:stretch>
        </p:blipFill>
        <p:spPr>
          <a:xfrm>
            <a:off x="2122360" y="1365911"/>
            <a:ext cx="2333466" cy="675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3" t="12780" r="7479" b="24990"/>
          <a:stretch>
            <a:fillRect/>
          </a:stretch>
        </p:blipFill>
        <p:spPr>
          <a:xfrm>
            <a:off x="3585474" y="2392828"/>
            <a:ext cx="2333465" cy="67576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67" y="332433"/>
            <a:ext cx="7057674" cy="6721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top模块及封装思路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274638"/>
            <a:ext cx="1891018" cy="5471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ysClr val="window" lastClr="FFFFFF">
                <a:lumMod val="50000"/>
                <a:tint val="45000"/>
                <a:satMod val="400000"/>
              </a:sys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16921" r="26123" b="26372"/>
          <a:stretch>
            <a:fillRect/>
          </a:stretch>
        </p:blipFill>
        <p:spPr>
          <a:xfrm>
            <a:off x="335360" y="6366060"/>
            <a:ext cx="1728191" cy="432048"/>
          </a:xfrm>
          <a:prstGeom prst="rect">
            <a:avLst/>
          </a:prstGeom>
        </p:spPr>
      </p:pic>
      <p:sp>
        <p:nvSpPr>
          <p:cNvPr id="31" name="矩形: 圆角 30"/>
          <p:cNvSpPr/>
          <p:nvPr/>
        </p:nvSpPr>
        <p:spPr>
          <a:xfrm>
            <a:off x="839470" y="1010285"/>
            <a:ext cx="10492740" cy="5059045"/>
          </a:xfrm>
          <a:prstGeom prst="roundRect">
            <a:avLst>
              <a:gd name="adj" fmla="val 27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32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05030" y="1196909"/>
            <a:ext cx="27620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kern="1200" cap="none" spc="0" normalizeH="0" baseline="0" noProof="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top模块及封装思路</a:t>
            </a:r>
            <a:endParaRPr kumimoji="0" lang="zh-CN" altLang="en-US" sz="2000" b="0" i="0" kern="1200" cap="none" spc="0" normalizeH="0" baseline="0" noProof="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quotation-mark_32371"/>
          <p:cNvSpPr>
            <a:spLocks noChangeAspect="1"/>
          </p:cNvSpPr>
          <p:nvPr/>
        </p:nvSpPr>
        <p:spPr bwMode="auto">
          <a:xfrm>
            <a:off x="191972" y="764558"/>
            <a:ext cx="1248905" cy="115913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326A0">
              <a:alpha val="10000"/>
            </a:srgbClr>
          </a:solidFill>
          <a:ln>
            <a:noFill/>
          </a:ln>
        </p:spPr>
      </p:sp>
      <p:sp>
        <p:nvSpPr>
          <p:cNvPr id="35" name="right-quote-sign_56826"/>
          <p:cNvSpPr>
            <a:spLocks noChangeAspect="1"/>
          </p:cNvSpPr>
          <p:nvPr/>
        </p:nvSpPr>
        <p:spPr bwMode="auto">
          <a:xfrm>
            <a:off x="10704396" y="5293291"/>
            <a:ext cx="1345501" cy="118583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326A0">
              <a:alpha val="10000"/>
            </a:srgbClr>
          </a:solidFill>
          <a:ln>
            <a:noFill/>
          </a:ln>
        </p:spPr>
      </p:sp>
      <p:cxnSp>
        <p:nvCxnSpPr>
          <p:cNvPr id="37" name="直接连接符 36"/>
          <p:cNvCxnSpPr/>
          <p:nvPr/>
        </p:nvCxnSpPr>
        <p:spPr>
          <a:xfrm>
            <a:off x="5909151" y="1773212"/>
            <a:ext cx="373697" cy="0"/>
          </a:xfrm>
          <a:prstGeom prst="line">
            <a:avLst/>
          </a:prstGeom>
          <a:ln w="381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79" y="-44"/>
            <a:ext cx="7057674" cy="67215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23795" y="1701165"/>
            <a:ext cx="6898640" cy="4519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top模块及封装思路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274638"/>
            <a:ext cx="1891018" cy="5471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ysClr val="window" lastClr="FFFFFF">
                <a:lumMod val="50000"/>
                <a:tint val="45000"/>
                <a:satMod val="400000"/>
              </a:sys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16921" r="26123" b="26372"/>
          <a:stretch>
            <a:fillRect/>
          </a:stretch>
        </p:blipFill>
        <p:spPr>
          <a:xfrm>
            <a:off x="335360" y="6366060"/>
            <a:ext cx="1728191" cy="432048"/>
          </a:xfrm>
          <a:prstGeom prst="rect">
            <a:avLst/>
          </a:prstGeom>
        </p:spPr>
      </p:pic>
      <p:sp>
        <p:nvSpPr>
          <p:cNvPr id="31" name="矩形: 圆角 30"/>
          <p:cNvSpPr/>
          <p:nvPr/>
        </p:nvSpPr>
        <p:spPr>
          <a:xfrm>
            <a:off x="839470" y="1010285"/>
            <a:ext cx="10492740" cy="5059045"/>
          </a:xfrm>
          <a:prstGeom prst="roundRect">
            <a:avLst>
              <a:gd name="adj" fmla="val 27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32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05030" y="1196909"/>
            <a:ext cx="27620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kern="1200" cap="none" spc="0" normalizeH="0" baseline="0" noProof="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top模块及封装思路</a:t>
            </a:r>
            <a:endParaRPr kumimoji="0" lang="zh-CN" altLang="en-US" sz="2000" b="0" i="0" kern="1200" cap="none" spc="0" normalizeH="0" baseline="0" noProof="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quotation-mark_32371"/>
          <p:cNvSpPr>
            <a:spLocks noChangeAspect="1"/>
          </p:cNvSpPr>
          <p:nvPr/>
        </p:nvSpPr>
        <p:spPr bwMode="auto">
          <a:xfrm>
            <a:off x="191972" y="764558"/>
            <a:ext cx="1248905" cy="115913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326A0">
              <a:alpha val="10000"/>
            </a:srgbClr>
          </a:solidFill>
          <a:ln>
            <a:noFill/>
          </a:ln>
        </p:spPr>
      </p:sp>
      <p:sp>
        <p:nvSpPr>
          <p:cNvPr id="35" name="right-quote-sign_56826"/>
          <p:cNvSpPr>
            <a:spLocks noChangeAspect="1"/>
          </p:cNvSpPr>
          <p:nvPr/>
        </p:nvSpPr>
        <p:spPr bwMode="auto">
          <a:xfrm>
            <a:off x="10704396" y="5293291"/>
            <a:ext cx="1345501" cy="118583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326A0">
              <a:alpha val="10000"/>
            </a:srgbClr>
          </a:solidFill>
          <a:ln>
            <a:noFill/>
          </a:ln>
        </p:spPr>
      </p:sp>
      <p:cxnSp>
        <p:nvCxnSpPr>
          <p:cNvPr id="37" name="直接连接符 36"/>
          <p:cNvCxnSpPr/>
          <p:nvPr/>
        </p:nvCxnSpPr>
        <p:spPr>
          <a:xfrm>
            <a:off x="5909151" y="1773212"/>
            <a:ext cx="373697" cy="0"/>
          </a:xfrm>
          <a:prstGeom prst="line">
            <a:avLst/>
          </a:prstGeom>
          <a:ln w="381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79" y="-44"/>
            <a:ext cx="7057674" cy="67215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815" y="1675130"/>
            <a:ext cx="4210050" cy="4394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6180" y="1181735"/>
            <a:ext cx="3588385" cy="52971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730" y="2132965"/>
            <a:ext cx="5086350" cy="4323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top模块及封装思路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274638"/>
            <a:ext cx="1891018" cy="5471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ysClr val="window" lastClr="FFFFFF">
                <a:lumMod val="50000"/>
                <a:tint val="45000"/>
                <a:satMod val="400000"/>
              </a:sys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16921" r="26123" b="26372"/>
          <a:stretch>
            <a:fillRect/>
          </a:stretch>
        </p:blipFill>
        <p:spPr>
          <a:xfrm>
            <a:off x="335360" y="6366060"/>
            <a:ext cx="1728191" cy="432048"/>
          </a:xfrm>
          <a:prstGeom prst="rect">
            <a:avLst/>
          </a:prstGeom>
        </p:spPr>
      </p:pic>
      <p:sp>
        <p:nvSpPr>
          <p:cNvPr id="31" name="矩形: 圆角 30"/>
          <p:cNvSpPr/>
          <p:nvPr/>
        </p:nvSpPr>
        <p:spPr>
          <a:xfrm>
            <a:off x="839470" y="1010285"/>
            <a:ext cx="10492740" cy="5059045"/>
          </a:xfrm>
          <a:prstGeom prst="roundRect">
            <a:avLst>
              <a:gd name="adj" fmla="val 27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32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05030" y="1196909"/>
            <a:ext cx="27620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kern="1200" cap="none" spc="0" normalizeH="0" baseline="0" noProof="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top模块及封装思路</a:t>
            </a:r>
            <a:endParaRPr kumimoji="0" lang="zh-CN" altLang="en-US" sz="2000" b="0" i="0" kern="1200" cap="none" spc="0" normalizeH="0" baseline="0" noProof="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quotation-mark_32371"/>
          <p:cNvSpPr>
            <a:spLocks noChangeAspect="1"/>
          </p:cNvSpPr>
          <p:nvPr/>
        </p:nvSpPr>
        <p:spPr bwMode="auto">
          <a:xfrm>
            <a:off x="191972" y="764558"/>
            <a:ext cx="1248905" cy="115913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326A0">
              <a:alpha val="10000"/>
            </a:srgbClr>
          </a:solidFill>
          <a:ln>
            <a:noFill/>
          </a:ln>
        </p:spPr>
      </p:sp>
      <p:sp>
        <p:nvSpPr>
          <p:cNvPr id="35" name="right-quote-sign_56826"/>
          <p:cNvSpPr>
            <a:spLocks noChangeAspect="1"/>
          </p:cNvSpPr>
          <p:nvPr/>
        </p:nvSpPr>
        <p:spPr bwMode="auto">
          <a:xfrm>
            <a:off x="10704396" y="5293291"/>
            <a:ext cx="1345501" cy="118583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326A0">
              <a:alpha val="10000"/>
            </a:srgbClr>
          </a:solidFill>
          <a:ln>
            <a:noFill/>
          </a:ln>
        </p:spPr>
      </p:sp>
      <p:cxnSp>
        <p:nvCxnSpPr>
          <p:cNvPr id="37" name="直接连接符 36"/>
          <p:cNvCxnSpPr/>
          <p:nvPr/>
        </p:nvCxnSpPr>
        <p:spPr>
          <a:xfrm>
            <a:off x="5909151" y="1773212"/>
            <a:ext cx="373697" cy="0"/>
          </a:xfrm>
          <a:prstGeom prst="line">
            <a:avLst/>
          </a:prstGeom>
          <a:ln w="381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79" y="-44"/>
            <a:ext cx="7057674" cy="67215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72355" y="5661660"/>
            <a:ext cx="55606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j-lt"/>
                <a:cs typeface="+mj-lt"/>
              </a:rPr>
              <a:t>GitHub⽹站：https://github.com/Star0228/Jack-Frost</a:t>
            </a:r>
            <a:endParaRPr lang="zh-CN" altLang="en-US" sz="2000" dirty="0" smtClean="0">
              <a:latin typeface="+mj-lt"/>
              <a:cs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99515" y="1950085"/>
            <a:ext cx="5152390" cy="31635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315" y="1701165"/>
            <a:ext cx="6862445" cy="4076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3573021"/>
            <a:chOff x="0" y="1247128"/>
            <a:chExt cx="12192000" cy="2143461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1247128"/>
              <a:ext cx="12191999" cy="2143461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</p:spPr>
        </p:pic>
        <p:sp>
          <p:nvSpPr>
            <p:cNvPr id="26" name="任意多边形: 形状 25"/>
            <p:cNvSpPr/>
            <p:nvPr/>
          </p:nvSpPr>
          <p:spPr>
            <a:xfrm>
              <a:off x="0" y="1247128"/>
              <a:ext cx="12192000" cy="2143461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  <a:solidFill>
              <a:srgbClr val="0326A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>
            <a:off x="0" y="1533191"/>
            <a:ext cx="12192000" cy="1869044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11424" y="3814271"/>
            <a:ext cx="1071508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326A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展示结束  感谢聆听</a:t>
            </a:r>
            <a:r>
              <a:rPr kumimoji="0" lang="zh-CN" altLang="en-US" sz="8000" b="1" i="1" u="none" strike="noStrike" kern="1200" cap="none" spc="0" normalizeH="0" baseline="0" noProof="0" dirty="0">
                <a:ln>
                  <a:noFill/>
                </a:ln>
                <a:solidFill>
                  <a:srgbClr val="0326A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！</a:t>
            </a:r>
            <a:endParaRPr kumimoji="0" lang="zh-CN" altLang="en-US" sz="8000" b="1" i="1" u="none" strike="noStrike" kern="1200" cap="none" spc="0" normalizeH="0" baseline="0" noProof="0" dirty="0">
              <a:ln>
                <a:noFill/>
              </a:ln>
              <a:solidFill>
                <a:srgbClr val="0326A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99456" y="5229200"/>
            <a:ext cx="9793088" cy="0"/>
          </a:xfrm>
          <a:prstGeom prst="line">
            <a:avLst/>
          </a:prstGeom>
          <a:ln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679189" y="178629"/>
            <a:ext cx="2833620" cy="2864060"/>
            <a:chOff x="4679189" y="178629"/>
            <a:chExt cx="2833620" cy="286406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3"/>
            <a:stretch>
              <a:fillRect/>
            </a:stretch>
          </p:blipFill>
          <p:spPr>
            <a:xfrm>
              <a:off x="5071301" y="2182201"/>
              <a:ext cx="2049398" cy="86048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189" y="178629"/>
              <a:ext cx="2833620" cy="225442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6328132" y="6053343"/>
            <a:ext cx="5349513" cy="354332"/>
            <a:chOff x="3101622" y="2952433"/>
            <a:chExt cx="5349513" cy="354332"/>
          </a:xfrm>
        </p:grpSpPr>
        <p:grpSp>
          <p:nvGrpSpPr>
            <p:cNvPr id="3" name="组合 2"/>
            <p:cNvGrpSpPr/>
            <p:nvPr/>
          </p:nvGrpSpPr>
          <p:grpSpPr>
            <a:xfrm>
              <a:off x="3101622" y="2956243"/>
              <a:ext cx="3044825" cy="350520"/>
              <a:chOff x="3101622" y="2849280"/>
              <a:chExt cx="3044825" cy="350520"/>
            </a:xfrm>
          </p:grpSpPr>
          <p:sp>
            <p:nvSpPr>
              <p:cNvPr id="5" name="矩形: 圆角 55"/>
              <p:cNvSpPr/>
              <p:nvPr>
                <p:custDataLst>
                  <p:tags r:id="rId6"/>
                </p:custDataLst>
              </p:nvPr>
            </p:nvSpPr>
            <p:spPr>
              <a:xfrm>
                <a:off x="3101622" y="2859440"/>
                <a:ext cx="3044825" cy="340360"/>
              </a:xfrm>
              <a:prstGeom prst="roundRect">
                <a:avLst>
                  <a:gd name="adj" fmla="val 50000"/>
                </a:avLst>
              </a:prstGeom>
              <a:solidFill>
                <a:srgbClr val="032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" name="副标题 1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301012" y="2849280"/>
                <a:ext cx="2521585" cy="33210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b="1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  <a:sym typeface="+mn-ea"/>
                  </a:rPr>
                  <a:t>小组成员：潘樾、王晓宇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685765" y="2952433"/>
              <a:ext cx="1765370" cy="354332"/>
              <a:chOff x="4360475" y="2845470"/>
              <a:chExt cx="1765370" cy="354332"/>
            </a:xfrm>
          </p:grpSpPr>
          <p:sp>
            <p:nvSpPr>
              <p:cNvPr id="11" name="矩形: 圆角 53"/>
              <p:cNvSpPr/>
              <p:nvPr>
                <p:custDataLst>
                  <p:tags r:id="rId8"/>
                </p:custDataLst>
              </p:nvPr>
            </p:nvSpPr>
            <p:spPr>
              <a:xfrm>
                <a:off x="4360475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solidFill>
                <a:srgbClr val="032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" name="副标题 1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680236" y="2845470"/>
                <a:ext cx="1167765" cy="33210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anose="020B0502040204020203" charset="-122"/>
                    <a:ea typeface="微软雅黑 Light" panose="020B0502040204020203" charset="-122"/>
                  </a:rPr>
                  <a:t>2024/01/06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commondata" val="eyJoZGlkIjoiYWI5NTQ0OTg4MWMxMzAwOGFmZjhkZWYyNjVlNjQ3YWQifQ==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WPS 演示</Application>
  <PresentationFormat>宽屏</PresentationFormat>
  <Paragraphs>46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宋体</vt:lpstr>
      <vt:lpstr>Wingdings</vt:lpstr>
      <vt:lpstr>Segoe UI</vt:lpstr>
      <vt:lpstr>微软雅黑</vt:lpstr>
      <vt:lpstr>管峻楷书简体</vt:lpstr>
      <vt:lpstr>思源宋体 CN Heavy</vt:lpstr>
      <vt:lpstr>Segoe UI Light</vt:lpstr>
      <vt:lpstr>微软雅黑 Light</vt:lpstr>
      <vt:lpstr>Segoe UI Light</vt:lpstr>
      <vt:lpstr>仿宋</vt:lpstr>
      <vt:lpstr>Arial Unicode MS</vt:lpstr>
      <vt:lpstr>Segoe UI Black</vt:lpstr>
      <vt:lpstr>Calibri</vt:lpstr>
      <vt:lpstr>Tw Cen MT Condensed Extra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锅炉爷爷</dc:creator>
  <cp:lastModifiedBy>晓宇y</cp:lastModifiedBy>
  <cp:revision>31</cp:revision>
  <dcterms:created xsi:type="dcterms:W3CDTF">2020-05-16T22:51:00Z</dcterms:created>
  <dcterms:modified xsi:type="dcterms:W3CDTF">2024-01-06T05:03:42Z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55D60031B295404A99632E97F5DA6F48_13</vt:lpwstr>
  </property>
  <property fmtid="{D5CDD505-2E9C-101B-9397-08002B2CF9AE}" pid="3" name="KSOProductBuildVer">
    <vt:lpwstr>2052-12.1.0.16120</vt:lpwstr>
  </property>
</Properties>
</file>